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61" r:id="rId4"/>
    <p:sldId id="262" r:id="rId5"/>
    <p:sldId id="259" r:id="rId6"/>
    <p:sldId id="268" r:id="rId7"/>
    <p:sldId id="264" r:id="rId8"/>
    <p:sldId id="265" r:id="rId9"/>
    <p:sldId id="269" r:id="rId10"/>
    <p:sldId id="271" r:id="rId11"/>
    <p:sldId id="272" r:id="rId12"/>
    <p:sldId id="26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9"/>
    <p:restoredTop sz="94384"/>
  </p:normalViewPr>
  <p:slideViewPr>
    <p:cSldViewPr snapToGrid="0">
      <p:cViewPr varScale="1">
        <p:scale>
          <a:sx n="96" d="100"/>
          <a:sy n="96" d="100"/>
        </p:scale>
        <p:origin x="1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A9B35-CBFD-C34C-BC25-07C4A6A7EAEE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C0D15-3AF6-1140-9B3C-DA08FF99AA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43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C0D15-3AF6-1140-9B3C-DA08FF99AA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3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C0D15-3AF6-1140-9B3C-DA08FF99AA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5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7C68-3A5F-ABDA-2659-26541FD12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4ADF66-1021-5684-B72D-5A72845E8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1C66F-5920-92F9-79F0-5585367F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317F5-C74D-7EA5-2D13-088FC318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46555-C298-E011-6537-9316DF94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08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739F-5075-6D40-DDEA-7F12E60F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F5A35-0922-616E-384B-BB70D91D1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C064C-AD16-8585-07B5-6857461CF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A76B4-0037-89F2-65A7-BA13AF496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C8BDE-4749-5738-F1E4-86269438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D0493C-91CA-5905-917D-F2FEA6958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FA2152-81C8-19C6-0A8E-E5225B9EF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2E504-FB85-AA83-31FD-D2A6231E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FD94-A238-A605-DA2E-55C7CFCC6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947D7-D057-6977-8CD9-CA49577C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5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E32E-AC87-31BA-F13D-9AA4C83A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55146-3322-02CC-465A-DAE7BC8F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F3607-0035-7ECE-238B-C87F2C0DA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4229D-B22E-133C-D0FE-5001773A6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3424B-500A-9E18-6A0F-5521F354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46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FC2B-3120-77E9-0A5C-3FF8A4F2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23FAE-7B27-35A6-DF75-814246EBE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4840C-2BEE-71B8-C12A-A77BA5F6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3471E-1F14-D336-89FD-35D44855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4AD51-8B2C-8E35-C632-A4AAD8B8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7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C3183-87E1-79F9-14FC-6E5FEEB8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A08D8-14CD-825B-A0D5-06C29CA7E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609A3-EB39-93BF-A950-377B529C7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BB01B-4BB1-81F6-F9F1-EC9BFE53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2C8F4-A6CC-9FF4-82C5-6D6947BD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C7907-A5B5-B2A3-807C-1D10003C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2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4592-A583-6E1D-E0D4-3B51E105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72CCB-4D92-0ADE-3D91-6FAFC83E0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C5488-9935-6A0D-5235-4A496B41A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193A2-9101-16E9-CED6-22D90DC31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6529DC-733D-0246-0FFB-E177CAC5D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8AFF81-4E35-9071-77C6-096FD1E3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BE5B8F-F81F-F5DF-29BA-0610B886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76DF47-759B-B2E5-40EF-454928F8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17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2818-BB7A-E470-BFE2-71FBB84E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560AD9-F2C5-E2E0-7690-71C45DF7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10F78-5946-6DC6-8D66-3F77882C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21A0F-833E-4BA9-9E21-32EBF554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5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1053D-35FB-E6EB-AB79-83DDBF6A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1C7CC-0B27-D11F-2B0D-70DB1F620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12D62-5D90-8FA6-891A-A01DE267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4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83B6-4578-A7B0-C7EA-D49A8872A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3FA16-2372-48DF-153A-8B060FAF6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2950A-3A3B-B5ED-5A8F-7E6181745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C4DDE-2307-76C1-BF01-EE9B2AC8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EF914-B63C-DE22-D4C3-CECB1106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7693C1-B146-69C8-DD9A-605BBB9A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0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1E63-BF4B-9B8E-5F95-FD8C65CC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49DCF-1B51-A101-ACCA-38BBE56B4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52CB4-3FD9-5074-0AC4-7C528C5B7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99E66-5D9D-9747-A48A-B03D3E06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FFD7F-58D9-AA23-4324-05157FDA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3C604-EC0D-31A8-6765-8252BAE0D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6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493786-CE25-D853-73EC-B3F030B73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B8955-A681-ACC7-7449-963287328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94202-1E21-5EB8-FDA6-7D67FD783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96A557-D294-4A4A-90B0-529A9B39895B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978BD-7F4E-18FB-2773-86D9D7D7F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9A292-B8EC-C4E3-BF8F-1BA40D969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EBB7B3-13AD-F84C-AEF3-FE01C1F79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3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diabetes/library/features/diabetes-and-women.html" TargetMode="External"/><Relationship Id="rId2" Type="http://schemas.openxmlformats.org/officeDocument/2006/relationships/hyperlink" Target="https://www.cdc.gov/diabetes/basics/diabetes.html#:~:text=With%20diabetes%2C%20your%20body%20either,releases%20it%20into%20your%20bloodstrea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uciml/pima-indians-diabetes-database/data" TargetMode="External"/><Relationship Id="rId5" Type="http://schemas.openxmlformats.org/officeDocument/2006/relationships/hyperlink" Target="https://diabetes.org/about-diabetes/gestational-diabetes" TargetMode="External"/><Relationship Id="rId4" Type="http://schemas.openxmlformats.org/officeDocument/2006/relationships/hyperlink" Target="https://www.mckinsey.com/mhi/our-insights/closing-the-womens-health-gap-a-1-trillion-dollar-opportunity-to-improve-lives-and-economi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,200+ Pop Art Woman Speech Bubble Stock Illustrations, Royalty-Free Vector  Graphics &amp; Clip Art - iStock">
            <a:extLst>
              <a:ext uri="{FF2B5EF4-FFF2-40B4-BE49-F238E27FC236}">
                <a16:creationId xmlns:a16="http://schemas.microsoft.com/office/drawing/2014/main" id="{A5E9682A-3676-5C1B-2348-8158483DFD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" b="14979"/>
          <a:stretch/>
        </p:blipFill>
        <p:spPr bwMode="auto">
          <a:xfrm>
            <a:off x="-1504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AA477F5-6C9F-1BF3-192F-FF44691E2603}"/>
              </a:ext>
            </a:extLst>
          </p:cNvPr>
          <p:cNvSpPr txBox="1">
            <a:spLocks/>
          </p:cNvSpPr>
          <p:nvPr/>
        </p:nvSpPr>
        <p:spPr>
          <a:xfrm rot="20749369">
            <a:off x="794474" y="2735060"/>
            <a:ext cx="5921165" cy="3066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Comic Sans MS" panose="030F0902030302020204" pitchFamily="66" charset="0"/>
              </a:rPr>
              <a:t>Diabetes and Pregnancy and Machine learning! </a:t>
            </a:r>
            <a:br>
              <a:rPr lang="en-US" dirty="0">
                <a:latin typeface="Comic Sans MS" panose="030F0902030302020204" pitchFamily="66" charset="0"/>
              </a:rPr>
            </a:br>
            <a:r>
              <a:rPr lang="en-US" dirty="0">
                <a:latin typeface="Comic Sans MS" panose="030F0902030302020204" pitchFamily="66" charset="0"/>
              </a:rPr>
              <a:t>Oh, My!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4BBFA19-A8E4-8450-8C00-2E9D5F30900F}"/>
              </a:ext>
            </a:extLst>
          </p:cNvPr>
          <p:cNvSpPr txBox="1">
            <a:spLocks/>
          </p:cNvSpPr>
          <p:nvPr/>
        </p:nvSpPr>
        <p:spPr>
          <a:xfrm rot="20723035">
            <a:off x="1159650" y="5295399"/>
            <a:ext cx="7059561" cy="567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By Andrea Fagerman</a:t>
            </a:r>
          </a:p>
        </p:txBody>
      </p:sp>
    </p:spTree>
    <p:extLst>
      <p:ext uri="{BB962C8B-B14F-4D97-AF65-F5344CB8AC3E}">
        <p14:creationId xmlns:p14="http://schemas.microsoft.com/office/powerpoint/2010/main" val="24021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3ACEC-018C-0212-750C-3BB7E24F5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733" y="113694"/>
            <a:ext cx="4056530" cy="1106424"/>
          </a:xfrm>
        </p:spPr>
        <p:txBody>
          <a:bodyPr>
            <a:normAutofit/>
          </a:bodyPr>
          <a:lstStyle/>
          <a:p>
            <a:r>
              <a:rPr lang="en-US" dirty="0"/>
              <a:t>Evaluate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CB3B2F-C424-D6A4-C6F1-F28955AAA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33" y="1179122"/>
            <a:ext cx="6596626" cy="3429000"/>
          </a:xfrm>
        </p:spPr>
        <p:txBody>
          <a:bodyPr>
            <a:normAutofit/>
          </a:bodyPr>
          <a:lstStyle/>
          <a:p>
            <a:r>
              <a:rPr lang="en-US" sz="1800" dirty="0"/>
              <a:t>F1 Score: 0.975</a:t>
            </a:r>
          </a:p>
          <a:p>
            <a:pPr lvl="1"/>
            <a:r>
              <a:rPr lang="en-US" sz="1400" dirty="0"/>
              <a:t>Harmonic mean that uses precision and recall; it penalizes for big differences between precision; ranges from 0 to 1</a:t>
            </a:r>
          </a:p>
          <a:p>
            <a:r>
              <a:rPr lang="en-US" sz="1800" dirty="0"/>
              <a:t>ROC AUC: 0.998</a:t>
            </a:r>
          </a:p>
          <a:p>
            <a:pPr lvl="1"/>
            <a:r>
              <a:rPr lang="en-US" sz="1400" dirty="0"/>
              <a:t>The curve on the RUC map represents the true positive rate (sensitivity) against false positive rate (1 - specificity) </a:t>
            </a:r>
          </a:p>
          <a:p>
            <a:pPr lvl="1"/>
            <a:r>
              <a:rPr lang="en-US" sz="1400" dirty="0"/>
              <a:t>Sums up how well the model can perform and ranges from 0 to 1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97BAAA-9D4A-EB5D-E476-35EEA2A2C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517" y="581249"/>
            <a:ext cx="5189483" cy="3120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61FEF7-0AB8-F2D9-1FCD-325658B40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3230"/>
            <a:ext cx="7303931" cy="3824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F59232-5CDD-AC11-68D9-45E7CCAA7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31" y="3830690"/>
            <a:ext cx="4888069" cy="302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8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C5F33-A9C4-46CF-2EB9-726EF570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337"/>
            <a:ext cx="6797405" cy="1651404"/>
          </a:xfrm>
        </p:spPr>
        <p:txBody>
          <a:bodyPr>
            <a:normAutofit/>
          </a:bodyPr>
          <a:lstStyle/>
          <a:p>
            <a:r>
              <a:rPr lang="en-US" sz="4000"/>
              <a:t>Model Prediction and Interpretation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39DF5-4299-287A-4917-DA4105915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1132" y="2415620"/>
            <a:ext cx="5783317" cy="3719384"/>
          </a:xfrm>
        </p:spPr>
        <p:txBody>
          <a:bodyPr>
            <a:normAutofit/>
          </a:bodyPr>
          <a:lstStyle/>
          <a:p>
            <a:r>
              <a:rPr lang="en-US" sz="2000" dirty="0"/>
              <a:t>Found similar data from National Institute of Diabetes and Digestive and Kidney Diseases for 768 females at least 21 of Pima Indian heritage.</a:t>
            </a:r>
          </a:p>
          <a:p>
            <a:r>
              <a:rPr lang="en-US" sz="2000" dirty="0"/>
              <a:t>Processed data and then used my model to predict outcomes.</a:t>
            </a:r>
          </a:p>
          <a:p>
            <a:pPr lvl="1"/>
            <a:r>
              <a:rPr lang="en-US" sz="1600" dirty="0"/>
              <a:t>F1 score: 0.978</a:t>
            </a:r>
          </a:p>
          <a:p>
            <a:pPr lvl="1"/>
            <a:r>
              <a:rPr lang="en-US" sz="1600" dirty="0"/>
              <a:t>ROC AUC:  0.999</a:t>
            </a:r>
          </a:p>
          <a:p>
            <a:r>
              <a:rPr lang="en-US" sz="2000" dirty="0"/>
              <a:t>My model showed to be highly effective at predicting new data’s outcomes.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3C7F39-986A-044A-0216-A6D8D004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924" y="213337"/>
            <a:ext cx="5086605" cy="3179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CF6957-6B02-775C-0EB5-8C0DDFF0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931" y="3465535"/>
            <a:ext cx="5086605" cy="3179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00C2E0-222D-41A0-27DE-0622E2679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0617" y="3479823"/>
            <a:ext cx="2288461" cy="339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9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d Woman Vector Images (over 2,400)">
            <a:extLst>
              <a:ext uri="{FF2B5EF4-FFF2-40B4-BE49-F238E27FC236}">
                <a16:creationId xmlns:a16="http://schemas.microsoft.com/office/drawing/2014/main" id="{879779B1-07ED-250C-1E60-6D8E3494C3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8" b="412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583760-E39F-8C4B-E500-0CF066558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5" y="946604"/>
            <a:ext cx="463912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omic Sans MS" panose="030F0902030302020204" pitchFamily="66" charset="0"/>
              </a:rPr>
              <a:t>The end. </a:t>
            </a:r>
          </a:p>
        </p:txBody>
      </p:sp>
    </p:spTree>
    <p:extLst>
      <p:ext uri="{BB962C8B-B14F-4D97-AF65-F5344CB8AC3E}">
        <p14:creationId xmlns:p14="http://schemas.microsoft.com/office/powerpoint/2010/main" val="69432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B53F-4598-4BFD-8F99-4550BA71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11D7E-7968-26AB-9A8B-1E9D1BD7F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https://www.cdc.gov/diabetes/basics/diabetes.html#:~:text=With%20diabetes%2C%20your%20body%20either,releases%20it%20into%20your%20bloodstream</a:t>
            </a:r>
            <a:r>
              <a:rPr lang="en-US" dirty="0"/>
              <a:t>.</a:t>
            </a:r>
          </a:p>
          <a:p>
            <a:r>
              <a:rPr lang="en-US" dirty="0">
                <a:hlinkClick r:id="rId3"/>
              </a:rPr>
              <a:t>https://www.cdc.gov/diabetes/library/features/diabetes-and-women.html</a:t>
            </a:r>
            <a:endParaRPr lang="en-US" dirty="0"/>
          </a:p>
          <a:p>
            <a:r>
              <a:rPr lang="en-US" dirty="0">
                <a:hlinkClick r:id="rId4"/>
              </a:rPr>
              <a:t>https://www.mckinsey.com/mhi/our-insights/closing-the-womens-health-gap-a-1-trillion-dollar-opportunity-to-improve-lives-and-economies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www.thejdca.org</a:t>
            </a:r>
            <a:r>
              <a:rPr lang="en-US" dirty="0"/>
              <a:t>/publications/report-library/archived-reports/2022-reports/nih-diabetes-research-funding-fy2021.html#:~:text=%24908%20Million%3A%20amount%20allocated%20by,80%25%20of%20the%20total%20budget.&amp;text=%2419%20Million%3A%20amount%20allocated%20by,2%25%20of%20the%20entire%20budget.&amp;text=The%20NIH%20funded%20zero%20Practical%20Cure%20projects%20in%202021.</a:t>
            </a:r>
          </a:p>
          <a:p>
            <a:r>
              <a:rPr lang="en-US" dirty="0">
                <a:hlinkClick r:id="rId5"/>
              </a:rPr>
              <a:t>https://diabetes.org/about-diabetes/gestational-diabetes</a:t>
            </a:r>
            <a:endParaRPr lang="en-US" dirty="0"/>
          </a:p>
          <a:p>
            <a:r>
              <a:rPr lang="en-US" dirty="0">
                <a:hlinkClick r:id="rId6"/>
              </a:rPr>
              <a:t>https://www.kaggle.com/datasets/uciml/pima-indians-diabetes-database/data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ieee-dataport.org</a:t>
            </a:r>
            <a:r>
              <a:rPr lang="en-US" dirty="0"/>
              <a:t>/documents/type-2-diabetes-dataset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9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A0A6-B272-527C-0368-0621F58B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Diabetes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C22B9-2B1F-AAAE-4CB3-5E5CBA86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2071316"/>
            <a:ext cx="7103165" cy="4119172"/>
          </a:xfrm>
        </p:spPr>
        <p:txBody>
          <a:bodyPr anchor="t">
            <a:normAutofit/>
          </a:bodyPr>
          <a:lstStyle/>
          <a:p>
            <a:r>
              <a:rPr lang="en-US" sz="1900" dirty="0"/>
              <a:t>Diabetes is a chronic metabolic disease</a:t>
            </a:r>
          </a:p>
          <a:p>
            <a:pPr lvl="1"/>
            <a:r>
              <a:rPr lang="en-US" sz="1900" dirty="0"/>
              <a:t>Type 1: the pancreas not producing enough insulin </a:t>
            </a:r>
          </a:p>
          <a:p>
            <a:pPr lvl="1"/>
            <a:r>
              <a:rPr lang="en-US" sz="1900" dirty="0"/>
              <a:t>Type 2: the body can’t use the insulin it produces effectively</a:t>
            </a:r>
          </a:p>
          <a:p>
            <a:pPr lvl="1"/>
            <a:r>
              <a:rPr lang="en-US" sz="1900" dirty="0"/>
              <a:t>Gestational: do you know??</a:t>
            </a:r>
          </a:p>
          <a:p>
            <a:r>
              <a:rPr lang="en-US" sz="1900" dirty="0"/>
              <a:t>Diabetes outcomes for women are worse than men</a:t>
            </a:r>
          </a:p>
          <a:p>
            <a:pPr lvl="1"/>
            <a:r>
              <a:rPr lang="en-US" sz="1900" dirty="0"/>
              <a:t>Most common complication from diabetes is heart disease</a:t>
            </a:r>
          </a:p>
          <a:p>
            <a:pPr lvl="1"/>
            <a:r>
              <a:rPr lang="en-US" sz="1900" dirty="0"/>
              <a:t>Diabetes increases the chance of heart disease ~4x for women compared to ~2x for men</a:t>
            </a:r>
          </a:p>
          <a:p>
            <a:pPr lvl="2"/>
            <a:r>
              <a:rPr lang="en-US" sz="1500" dirty="0"/>
              <a:t>Don’t get me started on the abysmal health outcomes for that for women compared to men</a:t>
            </a:r>
          </a:p>
          <a:p>
            <a:pPr lvl="1"/>
            <a:r>
              <a:rPr lang="en-US" sz="1900" dirty="0"/>
              <a:t>Women have higher risk of getting other related complications too </a:t>
            </a:r>
          </a:p>
          <a:p>
            <a:pPr lvl="2"/>
            <a:r>
              <a:rPr lang="en-US" sz="1900" dirty="0"/>
              <a:t>Blindness, kidney disease, depression</a:t>
            </a:r>
          </a:p>
        </p:txBody>
      </p:sp>
      <p:pic>
        <p:nvPicPr>
          <p:cNvPr id="3074" name="Picture 2" descr="2,200+ Pop Art Woman Speech Bubble Stock Illustrations, Royalty-Free Vector  Graphics &amp; Clip Art - iStock">
            <a:extLst>
              <a:ext uri="{FF2B5EF4-FFF2-40B4-BE49-F238E27FC236}">
                <a16:creationId xmlns:a16="http://schemas.microsoft.com/office/drawing/2014/main" id="{12243616-45B8-6D2E-D6F9-F7E552219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4" r="18257" b="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43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E09F-99E3-254D-D256-7474BA64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 Introduction: Women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79C2F-424A-BB70-BF63-AC38A1AAA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40794"/>
            <a:ext cx="7858328" cy="193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According to some studies, women were  diagnosed with diabetes 4.5 years  later compared to men.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BD0A49-3499-FBE5-BADD-CB61380341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501914"/>
              </p:ext>
            </p:extLst>
          </p:nvPr>
        </p:nvGraphicFramePr>
        <p:xfrm>
          <a:off x="1054370" y="2773982"/>
          <a:ext cx="7250889" cy="19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889">
                  <a:extLst>
                    <a:ext uri="{9D8B030D-6E8A-4147-A177-3AD203B41FA5}">
                      <a16:colId xmlns:a16="http://schemas.microsoft.com/office/drawing/2014/main" val="16467247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255863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23059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9692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Diagnosed diabetes Percentage (95% CI)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Undiagnosed diabetes Percentage (95% CI)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diabetes Percentage (95% CI)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667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12.6 (11.1-14.3)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 (2.0-3.9)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15.4 (13.5 – 17.5)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17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 (8.8-11.7)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 (2.7-5.5)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14.1 (11.8-16.7)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76507"/>
                  </a:ext>
                </a:extLst>
              </a:tr>
            </a:tbl>
          </a:graphicData>
        </a:graphic>
      </p:graphicFrame>
      <p:pic>
        <p:nvPicPr>
          <p:cNvPr id="4098" name="Picture 2" descr="1,220 Woman Angry Pop Art Images, Stock Photos, 3D objects, &amp; Vectors |  Shutterstock">
            <a:extLst>
              <a:ext uri="{FF2B5EF4-FFF2-40B4-BE49-F238E27FC236}">
                <a16:creationId xmlns:a16="http://schemas.microsoft.com/office/drawing/2014/main" id="{7629B27A-E65A-A63E-301E-D2B2E537F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1"/>
          <a:stretch/>
        </p:blipFill>
        <p:spPr bwMode="auto">
          <a:xfrm>
            <a:off x="8521429" y="2904182"/>
            <a:ext cx="3403828" cy="338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9D0099-98CF-4FCF-1CAB-D033FC8EFA01}"/>
              </a:ext>
            </a:extLst>
          </p:cNvPr>
          <p:cNvSpPr txBox="1">
            <a:spLocks/>
          </p:cNvSpPr>
          <p:nvPr/>
        </p:nvSpPr>
        <p:spPr>
          <a:xfrm>
            <a:off x="838200" y="1405555"/>
            <a:ext cx="10017868" cy="570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According to the CDC, men have slightly higher rates of diabetes than women, but women have slightly higher rates of going undiagnosed than men.</a:t>
            </a:r>
          </a:p>
        </p:txBody>
      </p:sp>
    </p:spTree>
    <p:extLst>
      <p:ext uri="{BB962C8B-B14F-4D97-AF65-F5344CB8AC3E}">
        <p14:creationId xmlns:p14="http://schemas.microsoft.com/office/powerpoint/2010/main" val="33323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9548-4F61-03B3-B96C-646AC4BF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Gestational Diabetes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766CBA-2057-21B9-D867-B7DB6609EF8A}"/>
              </a:ext>
            </a:extLst>
          </p:cNvPr>
          <p:cNvSpPr txBox="1">
            <a:spLocks/>
          </p:cNvSpPr>
          <p:nvPr/>
        </p:nvSpPr>
        <p:spPr>
          <a:xfrm>
            <a:off x="2414039" y="6207742"/>
            <a:ext cx="7683230" cy="570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 don’t want to say it’s sexism, but it’s probably sexism.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BA9BDE-6364-F7AA-10AC-1D7BE2B28F70}"/>
              </a:ext>
            </a:extLst>
          </p:cNvPr>
          <p:cNvSpPr txBox="1">
            <a:spLocks/>
          </p:cNvSpPr>
          <p:nvPr/>
        </p:nvSpPr>
        <p:spPr>
          <a:xfrm>
            <a:off x="4703445" y="1594237"/>
            <a:ext cx="7420429" cy="20234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Type of diabetes that can develop during pregnancy for people who don’t already have diabetes. </a:t>
            </a:r>
          </a:p>
          <a:p>
            <a:pPr lvl="1"/>
            <a:r>
              <a:rPr lang="en-US" sz="2000" dirty="0"/>
              <a:t>Typically ends following delivery </a:t>
            </a:r>
          </a:p>
          <a:p>
            <a:r>
              <a:rPr lang="en-US" sz="2400" dirty="0"/>
              <a:t>Information is conflicted, but according to many sources, including American Diabetes Association, the causes of gestational diabetes are unknown.</a:t>
            </a:r>
          </a:p>
          <a:p>
            <a:r>
              <a:rPr lang="en-US" sz="2400" dirty="0"/>
              <a:t>An analysis of NIH funding shows that only 2% of its diabetes specific funding goes towards gestational diabetes research.</a:t>
            </a:r>
          </a:p>
          <a:p>
            <a:r>
              <a:rPr lang="en-US" sz="2400" dirty="0"/>
              <a:t>Gestational diabetes affects up to 10% of pregnancies in the United States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E5131-FA00-99CE-3051-FB259D27C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30" y="1438906"/>
            <a:ext cx="3865244" cy="46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25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EA7F-0D5E-A53F-CA08-A8667DAE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143"/>
            <a:ext cx="10515600" cy="1325563"/>
          </a:xfrm>
        </p:spPr>
        <p:txBody>
          <a:bodyPr/>
          <a:lstStyle/>
          <a:p>
            <a:r>
              <a:rPr lang="en-US" dirty="0"/>
              <a:t>Gestational Diabetes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2C07-2D2B-396B-EC20-F7C3FB3D6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24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data was collected from 2000 people at the Frankfurt Hospital in Germany</a:t>
            </a:r>
          </a:p>
          <a:p>
            <a:r>
              <a:rPr lang="en-US" dirty="0"/>
              <a:t>The eight features of the patients in this dataset are:</a:t>
            </a:r>
          </a:p>
          <a:p>
            <a:pPr lvl="1"/>
            <a:r>
              <a:rPr lang="en-US" dirty="0"/>
              <a:t>Number of pregnancies</a:t>
            </a:r>
          </a:p>
          <a:p>
            <a:pPr lvl="1"/>
            <a:r>
              <a:rPr lang="en-US" dirty="0"/>
              <a:t>Glucose level</a:t>
            </a:r>
          </a:p>
          <a:p>
            <a:pPr lvl="1"/>
            <a:r>
              <a:rPr lang="en-US" dirty="0"/>
              <a:t>Blood pressure</a:t>
            </a:r>
          </a:p>
          <a:p>
            <a:pPr lvl="1"/>
            <a:r>
              <a:rPr lang="en-US" dirty="0"/>
              <a:t>Skin thickness</a:t>
            </a:r>
          </a:p>
          <a:p>
            <a:pPr lvl="1"/>
            <a:r>
              <a:rPr lang="en-US" dirty="0"/>
              <a:t>Insulin level </a:t>
            </a:r>
          </a:p>
          <a:p>
            <a:pPr lvl="1"/>
            <a:r>
              <a:rPr lang="en-US" dirty="0"/>
              <a:t>Body mass index</a:t>
            </a:r>
          </a:p>
          <a:p>
            <a:pPr lvl="1"/>
            <a:r>
              <a:rPr lang="en-US" dirty="0"/>
              <a:t>Diabetes likelihood</a:t>
            </a:r>
          </a:p>
          <a:p>
            <a:pPr lvl="1"/>
            <a:r>
              <a:rPr lang="en-US" dirty="0"/>
              <a:t>Age </a:t>
            </a:r>
          </a:p>
        </p:txBody>
      </p:sp>
      <p:pic>
        <p:nvPicPr>
          <p:cNvPr id="6148" name="Picture 4" descr="Baby-Tested Love | Last Kiss">
            <a:extLst>
              <a:ext uri="{FF2B5EF4-FFF2-40B4-BE49-F238E27FC236}">
                <a16:creationId xmlns:a16="http://schemas.microsoft.com/office/drawing/2014/main" id="{AAC68595-8D0A-37F8-E604-9A595162E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8"/>
          <a:stretch/>
        </p:blipFill>
        <p:spPr bwMode="auto">
          <a:xfrm>
            <a:off x="7719162" y="1097075"/>
            <a:ext cx="4155111" cy="536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527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9E34-6C82-F780-3520-848627D4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604"/>
            <a:ext cx="10515600" cy="1325563"/>
          </a:xfrm>
        </p:spPr>
        <p:txBody>
          <a:bodyPr/>
          <a:lstStyle/>
          <a:p>
            <a:r>
              <a:rPr lang="en-US" dirty="0"/>
              <a:t>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14722-B9CB-0494-3B5C-C4BAECF9F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03778"/>
            <a:ext cx="8234363" cy="45325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Random forest is a machine learning model that consists of decision trees</a:t>
            </a:r>
          </a:p>
          <a:p>
            <a:r>
              <a:rPr lang="en-US" dirty="0"/>
              <a:t>Random forest is an excellent choice for classification and high-dimensional data often found in the sciences</a:t>
            </a:r>
          </a:p>
          <a:p>
            <a:pPr lvl="1"/>
            <a:r>
              <a:rPr lang="en-US" dirty="0"/>
              <a:t>Another benefit is it handles imbalanced data well</a:t>
            </a:r>
          </a:p>
          <a:p>
            <a:r>
              <a:rPr lang="en-US" dirty="0"/>
              <a:t>Steps for random forest:</a:t>
            </a:r>
          </a:p>
          <a:p>
            <a:pPr lvl="1"/>
            <a:r>
              <a:rPr lang="en-US" dirty="0"/>
              <a:t>1. Data preparation</a:t>
            </a:r>
          </a:p>
          <a:p>
            <a:pPr lvl="1"/>
            <a:r>
              <a:rPr lang="en-US" dirty="0"/>
              <a:t>2. Data exploration/visualization</a:t>
            </a:r>
          </a:p>
          <a:p>
            <a:pPr lvl="1"/>
            <a:r>
              <a:rPr lang="en-US" dirty="0"/>
              <a:t>3. Split and train the model</a:t>
            </a:r>
          </a:p>
          <a:p>
            <a:pPr lvl="1"/>
            <a:r>
              <a:rPr lang="en-US" dirty="0"/>
              <a:t>4. Evaluate Model (accuracy, ROC-AUC, F1-score 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5. Model prediction and interpretation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Detailed overview of Regression problem - Data Science, AI and ML -  Discussion Forum | Board Infinity">
            <a:extLst>
              <a:ext uri="{FF2B5EF4-FFF2-40B4-BE49-F238E27FC236}">
                <a16:creationId xmlns:a16="http://schemas.microsoft.com/office/drawing/2014/main" id="{45B305F0-4131-A3B3-8019-ABF6F98C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15" y="1094048"/>
            <a:ext cx="4268364" cy="23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B8C00-5350-81FE-F389-5D806538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63" y="3380143"/>
            <a:ext cx="3707646" cy="370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9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EA7F-0D5E-A53F-CA08-A8667DAE2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480"/>
            <a:ext cx="10515600" cy="1325563"/>
          </a:xfrm>
        </p:spPr>
        <p:txBody>
          <a:bodyPr/>
          <a:lstStyle/>
          <a:p>
            <a:r>
              <a:rPr lang="en-US" dirty="0"/>
              <a:t>Gestational Diabetes Dataset Preparation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B2C07-2D2B-396B-EC20-F7C3FB3D6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3450" cy="4351338"/>
          </a:xfrm>
        </p:spPr>
        <p:txBody>
          <a:bodyPr/>
          <a:lstStyle/>
          <a:p>
            <a:r>
              <a:rPr lang="en-US" dirty="0"/>
              <a:t>There was a lot of missing data in my dataset.</a:t>
            </a:r>
          </a:p>
          <a:p>
            <a:r>
              <a:rPr lang="en-US" dirty="0"/>
              <a:t>I replaced missing data with mean of its respective category.</a:t>
            </a:r>
          </a:p>
          <a:p>
            <a:r>
              <a:rPr lang="en-US" dirty="0"/>
              <a:t>I also created categories for BMI and age.</a:t>
            </a:r>
          </a:p>
        </p:txBody>
      </p:sp>
      <p:pic>
        <p:nvPicPr>
          <p:cNvPr id="6146" name="Picture 2" descr="Woman in pop art retro comic style. Girl Oh emotional reaction speech  bubble - Interventionist | Licensed Professional Family Interventions">
            <a:extLst>
              <a:ext uri="{FF2B5EF4-FFF2-40B4-BE49-F238E27FC236}">
                <a16:creationId xmlns:a16="http://schemas.microsoft.com/office/drawing/2014/main" id="{EE0F54B9-DB0B-0D70-A934-0922718C3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1275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80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Woo Hoo Images – Browse 98 Stock Photos, Vectors, and Video | Adobe Stock">
            <a:extLst>
              <a:ext uri="{FF2B5EF4-FFF2-40B4-BE49-F238E27FC236}">
                <a16:creationId xmlns:a16="http://schemas.microsoft.com/office/drawing/2014/main" id="{9377331C-0DDD-3AF7-C612-3886D486B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2677">
            <a:off x="9894869" y="4794545"/>
            <a:ext cx="2558281" cy="1974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891BFB66-6388-2774-6C64-00D6A1997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47" y="2351309"/>
            <a:ext cx="3400437" cy="2070452"/>
          </a:xfrm>
          <a:prstGeom prst="rect">
            <a:avLst/>
          </a:prstGeom>
        </p:spPr>
      </p:pic>
      <p:pic>
        <p:nvPicPr>
          <p:cNvPr id="4" name="Picture 3" descr="A graph of a number of people&#10;&#10;Description automatically generated">
            <a:extLst>
              <a:ext uri="{FF2B5EF4-FFF2-40B4-BE49-F238E27FC236}">
                <a16:creationId xmlns:a16="http://schemas.microsoft.com/office/drawing/2014/main" id="{01016570-2F56-9726-D24D-E3F2D6FCD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427" y="1095031"/>
            <a:ext cx="3380376" cy="2062293"/>
          </a:xfrm>
          <a:prstGeom prst="rect">
            <a:avLst/>
          </a:prstGeom>
        </p:spPr>
      </p:pic>
      <p:pic>
        <p:nvPicPr>
          <p:cNvPr id="6" name="Picture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50EFF3D6-319E-A302-9AFF-1C9863C80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549" y="1553286"/>
            <a:ext cx="3414715" cy="2080651"/>
          </a:xfrm>
          <a:prstGeom prst="rect">
            <a:avLst/>
          </a:prstGeom>
        </p:spPr>
      </p:pic>
      <p:pic>
        <p:nvPicPr>
          <p:cNvPr id="14" name="Picture 13" descr="A graph of pregnancy&#10;&#10;Description automatically generated">
            <a:extLst>
              <a:ext uri="{FF2B5EF4-FFF2-40B4-BE49-F238E27FC236}">
                <a16:creationId xmlns:a16="http://schemas.microsoft.com/office/drawing/2014/main" id="{C20D399F-78CF-CC90-FC20-4612EFADA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829" y="3716274"/>
            <a:ext cx="3414716" cy="2062293"/>
          </a:xfrm>
          <a:prstGeom prst="rect">
            <a:avLst/>
          </a:prstGeom>
        </p:spPr>
      </p:pic>
      <p:pic>
        <p:nvPicPr>
          <p:cNvPr id="16" name="Picture 15" descr="A chart showing the amount of blood in blood&#10;&#10;Description automatically generated with medium confidence">
            <a:extLst>
              <a:ext uri="{FF2B5EF4-FFF2-40B4-BE49-F238E27FC236}">
                <a16:creationId xmlns:a16="http://schemas.microsoft.com/office/drawing/2014/main" id="{E04EFA26-9411-8623-620F-6CA19D291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792" y="3160798"/>
            <a:ext cx="2709863" cy="3298825"/>
          </a:xfrm>
          <a:prstGeom prst="rect">
            <a:avLst/>
          </a:prstGeom>
        </p:spPr>
      </p:pic>
      <p:pic>
        <p:nvPicPr>
          <p:cNvPr id="8" name="Picture 7" descr="A graph with colored squares and numbers&#10;&#10;Description automatically generated">
            <a:extLst>
              <a:ext uri="{FF2B5EF4-FFF2-40B4-BE49-F238E27FC236}">
                <a16:creationId xmlns:a16="http://schemas.microsoft.com/office/drawing/2014/main" id="{84B13B92-4D29-760F-7DE4-BFDBAF655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320" y="4421761"/>
            <a:ext cx="3746978" cy="2283872"/>
          </a:xfrm>
          <a:prstGeom prst="rect">
            <a:avLst/>
          </a:prstGeom>
        </p:spPr>
      </p:pic>
      <p:pic>
        <p:nvPicPr>
          <p:cNvPr id="11" name="Picture 10" descr="A graph of pregnancy&#10;&#10;Description automatically generated">
            <a:extLst>
              <a:ext uri="{FF2B5EF4-FFF2-40B4-BE49-F238E27FC236}">
                <a16:creationId xmlns:a16="http://schemas.microsoft.com/office/drawing/2014/main" id="{ABF665FD-14CC-1C08-658D-157CAEDAD3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427" y="334911"/>
            <a:ext cx="3072980" cy="184378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9A8A52-C34F-4D92-FA7B-8F7F14687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470" y="268743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Exploration/Visualization</a:t>
            </a:r>
          </a:p>
        </p:txBody>
      </p:sp>
    </p:spTree>
    <p:extLst>
      <p:ext uri="{BB962C8B-B14F-4D97-AF65-F5344CB8AC3E}">
        <p14:creationId xmlns:p14="http://schemas.microsoft.com/office/powerpoint/2010/main" val="2616744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FDD0C1-529C-8EEC-E6F5-A16AFDAA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5751" y="0"/>
            <a:ext cx="137835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919E34-6C82-F780-3520-848627D4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512" y="254765"/>
            <a:ext cx="10515600" cy="1325563"/>
          </a:xfrm>
        </p:spPr>
        <p:txBody>
          <a:bodyPr/>
          <a:lstStyle/>
          <a:p>
            <a:r>
              <a:rPr lang="en-US" dirty="0"/>
              <a:t>Splitting and Training Model*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14722-B9CB-0494-3B5C-C4BAECF9F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1439862"/>
            <a:ext cx="564142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Since dataset so large, I used an 80/20 split </a:t>
            </a:r>
          </a:p>
          <a:p>
            <a:pPr lvl="1"/>
            <a:r>
              <a:rPr lang="en-US" dirty="0"/>
              <a:t>80% used for training and 20% used for testing</a:t>
            </a:r>
          </a:p>
          <a:p>
            <a:r>
              <a:rPr lang="en-US" dirty="0"/>
              <a:t>Set seed to a higher value so it could be more reproducible</a:t>
            </a:r>
          </a:p>
          <a:p>
            <a:r>
              <a:rPr lang="en-US" dirty="0"/>
              <a:t>I created a random forest model where the Outcome was the dependent variable and all others in the training segment were the independent variables</a:t>
            </a:r>
          </a:p>
          <a:p>
            <a:endParaRPr lang="en-US" dirty="0"/>
          </a:p>
        </p:txBody>
      </p:sp>
      <p:pic>
        <p:nvPicPr>
          <p:cNvPr id="4" name="Picture 3" descr="A graph with text overlay&#10;&#10;Description automatically generated">
            <a:extLst>
              <a:ext uri="{FF2B5EF4-FFF2-40B4-BE49-F238E27FC236}">
                <a16:creationId xmlns:a16="http://schemas.microsoft.com/office/drawing/2014/main" id="{F39C7C9D-D466-C0B6-8282-DA23A86B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274176"/>
            <a:ext cx="4134118" cy="25838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90706F-D69A-DF5B-AFC0-BB04F9D27311}"/>
              </a:ext>
            </a:extLst>
          </p:cNvPr>
          <p:cNvSpPr txBox="1">
            <a:spLocks/>
          </p:cNvSpPr>
          <p:nvPr/>
        </p:nvSpPr>
        <p:spPr>
          <a:xfrm>
            <a:off x="7171879" y="5412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* and one evaluation image </a:t>
            </a:r>
          </a:p>
        </p:txBody>
      </p:sp>
    </p:spTree>
    <p:extLst>
      <p:ext uri="{BB962C8B-B14F-4D97-AF65-F5344CB8AC3E}">
        <p14:creationId xmlns:p14="http://schemas.microsoft.com/office/powerpoint/2010/main" val="32242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4532</TotalTime>
  <Words>856</Words>
  <Application>Microsoft Macintosh PowerPoint</Application>
  <PresentationFormat>Widescreen</PresentationFormat>
  <Paragraphs>91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Comic Sans MS</vt:lpstr>
      <vt:lpstr>Office Theme</vt:lpstr>
      <vt:lpstr>PowerPoint Presentation</vt:lpstr>
      <vt:lpstr>Diabetes Introduction</vt:lpstr>
      <vt:lpstr>Diabetes Introduction: Women</vt:lpstr>
      <vt:lpstr>Gestational Diabetes</vt:lpstr>
      <vt:lpstr>Gestational Diabetes Dataset </vt:lpstr>
      <vt:lpstr>Random Forest Model</vt:lpstr>
      <vt:lpstr>Gestational Diabetes Dataset Preparation </vt:lpstr>
      <vt:lpstr>Data Exploration/Visualization</vt:lpstr>
      <vt:lpstr>Splitting and Training Model*</vt:lpstr>
      <vt:lpstr>Evaluate Model</vt:lpstr>
      <vt:lpstr>Model Prediction and Interpretation </vt:lpstr>
      <vt:lpstr>The end.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Fagerman, Andrea Grace</dc:creator>
  <cp:lastModifiedBy>Fagerman, Andrea Grace</cp:lastModifiedBy>
  <cp:revision>9</cp:revision>
  <dcterms:created xsi:type="dcterms:W3CDTF">2024-04-01T22:57:16Z</dcterms:created>
  <dcterms:modified xsi:type="dcterms:W3CDTF">2025-05-28T19:20:36Z</dcterms:modified>
</cp:coreProperties>
</file>